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6"/>
  </p:notesMasterIdLst>
  <p:sldIdLst>
    <p:sldId id="256" r:id="rId2"/>
    <p:sldId id="273" r:id="rId3"/>
    <p:sldId id="259" r:id="rId4"/>
    <p:sldId id="276" r:id="rId5"/>
    <p:sldId id="274" r:id="rId6"/>
    <p:sldId id="275" r:id="rId7"/>
    <p:sldId id="267" r:id="rId8"/>
    <p:sldId id="261" r:id="rId9"/>
    <p:sldId id="265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710" autoAdjust="0"/>
  </p:normalViewPr>
  <p:slideViewPr>
    <p:cSldViewPr snapToGrid="0">
      <p:cViewPr varScale="1">
        <p:scale>
          <a:sx n="87" d="100"/>
          <a:sy n="87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5"/>
    </p:cViewPr>
  </p:sorterViewPr>
  <p:notesViewPr>
    <p:cSldViewPr snapToGrid="0">
      <p:cViewPr varScale="1">
        <p:scale>
          <a:sx n="68" d="100"/>
          <a:sy n="68" d="100"/>
        </p:scale>
        <p:origin x="24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6C9B-F3DC-4B9C-83F7-51F86220766E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DFB9-F6C6-4A03-A818-5A05E08CF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22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FD41F-6AA0-4730-A83F-F433B61C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E8DCC1-9CA7-416A-AD8A-DE4C48AE0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4EAC96-D41D-40F7-9652-3355128F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8AA08C-42FB-4058-8874-640E5880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92A2D-8424-4D2B-A146-2199319C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8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7845B1-2CE0-4407-AB46-A3AE4300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C37C75-0557-49ED-9559-C7882F0B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EE5EB-910E-4364-9667-0BFC7242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038A34-913B-4B90-8259-E1FE9F99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DC683-1C9D-4164-88CD-B4F6BDCD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1FBFB2-5614-4DE5-AE3B-3BDF5703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06F00E-3525-4DC6-9423-88237548F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EC8CE-094E-40A2-91A1-A2D8E03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F340DD-93D1-49FF-9BAC-F011F93B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F5EE7-6D7D-4F5A-9BAC-5E8E4B04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0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FD164-D0BD-4C35-91A5-F1AF1368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8A1F38-2F4E-433E-9152-1C425566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D6952-D507-4D9C-B000-115DFC36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CA5F50-3131-46C6-A2F2-656FC0CB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172E32-D709-4EAE-8F41-1390309B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3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AF1F9-62AD-46A5-9AE1-EDAC8C66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4A9DA2-ED58-4B0C-884C-05661088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9442EA-245F-4A11-BAE5-2C8F9076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88890B-3591-47BC-B5C4-5FE0E9D8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A912D-5C20-47AF-AEF5-62A77F6C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931CA6-1C61-4C84-B7BC-84E40583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F4548-F676-442C-B8C7-E83F1F87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6CFC0B-87A7-4367-9914-1FCDBAEA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7C2B79-A3EC-4BA5-8A52-EF6D7194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E041FE-0CF0-45E7-8D50-5EA96108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18B988-E442-4714-B869-69487AB2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69E7B-200A-4FDA-8DA3-74DF4995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B28C5F-7551-480B-A14A-BDDCE93C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DE046E-DB39-4D4A-AE11-465F3B484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C3E996-EFBE-4D52-8372-E263A1BEA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87E932-4F11-4E80-BD2B-F2BFDB8E5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9DFB5E-41DB-46DC-BE5E-B753D98F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E6CA3-FCE8-4A82-B24B-48CF829F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E29CD2-870E-43BF-BA6A-DA5704E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2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AF16F-2389-4FB1-AEA8-E1AB1CCB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8D9E51-2E61-4047-966E-C147E7B5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B84F35-1E18-4292-847A-5B5EA491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A01444-91AA-4E98-8F2B-55BA77B0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58E713-ED72-4522-85BF-CF89F42C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09951C-68D3-4228-A6E3-CE788270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357AA0-D73B-445B-82A4-7E2972CB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2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02FC9-3C30-4121-8D10-F34AD5FE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833B5-4FFB-40C8-BF62-D2235D42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C21071-C62D-4F47-A29E-EDEF079CE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396A2E-5A00-4E80-80E9-475AFC6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0B84FC-4596-4D91-B0A8-47E96C8D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649880-78A8-40EF-9038-C8E19734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9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AC6B3E-8599-4820-B3C9-63E41E4B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34CF43-A039-44C2-8C91-405788ACF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B57765-012D-4F3C-B30D-8F032A3F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8A1D7D-DCD0-4DAB-B2A0-9DD8D257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881263-3231-4BE9-A322-7CB3D01D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8AF6A2-A053-47AF-8DF6-5F74D032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3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874564-A50D-49D5-A57F-861972C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893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DB154D-EE01-4AC4-B9D2-29D067AE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98959D-213E-4EAE-B393-223AC41D8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7871-7286-409A-8C16-E038E0F02A5A}" type="datetimeFigureOut">
              <a:rPr lang="hr-HR" smtClean="0"/>
              <a:t>22.2.2019.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B10C1C-6460-4977-9113-B71F0084B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7502A-E7EB-4A93-B332-7251DDD0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4CAF86-5011-40D9-8B29-956F170147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035" y="512523"/>
            <a:ext cx="1030765" cy="10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ul.poziv@mvep.h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5FE74-19D2-40D5-AB17-9F428E23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49" y="1440000"/>
            <a:ext cx="10917102" cy="49201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800" b="1" dirty="0">
                <a:latin typeface="+mn-lt"/>
              </a:rPr>
              <a:t>REPUBLIKA HRVATSKA</a:t>
            </a:r>
            <a:br>
              <a:rPr lang="hr-HR" sz="2800" b="1" dirty="0">
                <a:latin typeface="+mn-lt"/>
              </a:rPr>
            </a:br>
            <a:r>
              <a:rPr lang="hr-HR" sz="2800" b="1" dirty="0">
                <a:latin typeface="+mn-lt"/>
              </a:rPr>
              <a:t>MINISTARSTVO VANJSKIH I EUROPSKIH POSLOVA</a:t>
            </a:r>
            <a:br>
              <a:rPr lang="hr-HR" sz="2800" b="1" dirty="0">
                <a:latin typeface="+mn-lt"/>
              </a:rPr>
            </a:br>
            <a:r>
              <a:rPr lang="hr-HR" sz="2800" b="1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28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2800" b="1" kern="1200" dirty="0">
                <a:solidFill>
                  <a:schemeClr val="tx1"/>
                </a:solidFill>
                <a:latin typeface="+mn-lt"/>
              </a:rPr>
              <a:t>JAVNI POZIV</a:t>
            </a:r>
            <a:br>
              <a:rPr lang="hr-HR" sz="28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2800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2800" kern="1200" dirty="0">
                <a:solidFill>
                  <a:schemeClr val="tx1"/>
                </a:solidFill>
                <a:latin typeface="+mn-lt"/>
              </a:rPr>
            </a:br>
            <a:r>
              <a:rPr lang="hr-HR" sz="2800" b="1" dirty="0">
                <a:latin typeface="+mn-lt"/>
              </a:rPr>
              <a:t>za predlaganje projekata kulturne promidžbe, javne diplomacije i međunarodne prepoznatljivosti Republike Hrvatske  - u organizaciji Ministarstva vanjskih i europskih poslova i diplomatsko - konzularnih predstavništava Republike Hrvatske u svijetu</a:t>
            </a:r>
            <a:endParaRPr lang="hr-HR" sz="2800" b="1" kern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72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D38F2-81C2-40E9-AAB2-A5A4152D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96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ROK I NAČIN OBJAVE PRIHVAĆENIH PROJEKATA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7A3AD6-001E-4A4F-ADD6-BE509BA5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76" y="2092960"/>
            <a:ext cx="10780824" cy="4206240"/>
          </a:xfrm>
        </p:spPr>
        <p:txBody>
          <a:bodyPr>
            <a:noAutofit/>
          </a:bodyPr>
          <a:lstStyle/>
          <a:p>
            <a:pPr algn="just"/>
            <a:r>
              <a:rPr lang="hr-HR" dirty="0"/>
              <a:t>Rezultati natječaja i Odluka o dodjeli </a:t>
            </a:r>
            <a:r>
              <a:rPr lang="hr-HR" dirty="0" smtClean="0"/>
              <a:t>financijskih sredstava bit </a:t>
            </a:r>
            <a:r>
              <a:rPr lang="hr-HR" dirty="0"/>
              <a:t>će objavljeni na internetskoj stranici Ministarstva vanjskih i europskih poslova </a:t>
            </a:r>
            <a:r>
              <a:rPr lang="hr-HR" dirty="0" smtClean="0">
                <a:hlinkClick r:id="rId2"/>
              </a:rPr>
              <a:t>www.mvep.hr</a:t>
            </a:r>
            <a:r>
              <a:rPr lang="hr-HR" dirty="0"/>
              <a:t>,</a:t>
            </a:r>
            <a:r>
              <a:rPr lang="hr-HR" dirty="0" smtClean="0"/>
              <a:t> </a:t>
            </a:r>
            <a:r>
              <a:rPr lang="hr-HR" dirty="0"/>
              <a:t>u roku od osam dana </a:t>
            </a:r>
            <a:r>
              <a:rPr lang="hr-HR" dirty="0" smtClean="0"/>
              <a:t>od </a:t>
            </a:r>
            <a:r>
              <a:rPr lang="hr-HR" dirty="0"/>
              <a:t>donošenja Odluke </a:t>
            </a:r>
            <a:endParaRPr lang="hr-HR" dirty="0" smtClean="0"/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dirty="0"/>
              <a:t>Prijaviteljima čiji projekti nisu prihvaćeni za financiranje </a:t>
            </a:r>
            <a:r>
              <a:rPr lang="hr-HR" dirty="0" smtClean="0"/>
              <a:t>pisanim </a:t>
            </a:r>
            <a:r>
              <a:rPr lang="hr-HR" dirty="0"/>
              <a:t>putem </a:t>
            </a:r>
            <a:r>
              <a:rPr lang="hr-HR" dirty="0" smtClean="0"/>
              <a:t>će se dostaviti </a:t>
            </a:r>
            <a:r>
              <a:rPr lang="hr-HR" dirty="0"/>
              <a:t>obavijest o razlozima nefinanciranja </a:t>
            </a:r>
            <a:r>
              <a:rPr lang="hr-HR" dirty="0" smtClean="0"/>
              <a:t>projekta, </a:t>
            </a:r>
            <a:r>
              <a:rPr lang="hr-HR" dirty="0"/>
              <a:t>u roku od osam dana od donošenja </a:t>
            </a:r>
            <a:r>
              <a:rPr lang="hr-HR" dirty="0" smtClean="0"/>
              <a:t>Odluke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14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42412-6329-4595-9658-8CDC89BA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39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 smtClean="0"/>
              <a:t>UGOVARANJE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6A2D92-C108-487F-BF10-944511F2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74" y="2644332"/>
            <a:ext cx="10442944" cy="3267370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U </a:t>
            </a:r>
            <a:r>
              <a:rPr lang="hr-HR" dirty="0"/>
              <a:t>roku od 30 dana od datuma objave Odluke o dodjeli financijskih sredstava prijavitelji su obvezni potpisati Ugovor o dodjeli financijskih sredstava za provedbu projekta s Ministarstvom vanjskih i europskih poslova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dirty="0"/>
              <a:t>Korisnik sredstava dužan je u roku od 30 dana od održavanja projekta dostaviti opisno i financijsko izvješće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7830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ECEB-8E2B-4620-BBE7-925EF2E8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PRAVO PRIGOVORA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3AB81-638C-4798-8FCD-D873F074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704"/>
            <a:ext cx="10480040" cy="40329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300" b="1" dirty="0"/>
          </a:p>
          <a:p>
            <a:pPr algn="just"/>
            <a:r>
              <a:rPr lang="pl-PL" dirty="0"/>
              <a:t>Prigovor na rezultate Poziva prijavitelji mogu dostaviti pisanim putem u roku od osam dana od datuma objave Odluke o dodjeli financijskih </a:t>
            </a:r>
            <a:r>
              <a:rPr lang="pl-PL" dirty="0" smtClean="0"/>
              <a:t>sredstava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/>
              <a:t>P</a:t>
            </a:r>
            <a:r>
              <a:rPr lang="pl-PL" dirty="0" smtClean="0"/>
              <a:t>ovjerenstvo </a:t>
            </a:r>
            <a:r>
              <a:rPr lang="pl-PL" dirty="0"/>
              <a:t>za </a:t>
            </a:r>
            <a:r>
              <a:rPr lang="pl-PL" dirty="0" smtClean="0"/>
              <a:t>rješavanje prigovora odlučit će o istom u </a:t>
            </a:r>
            <a:r>
              <a:rPr lang="pl-PL" dirty="0"/>
              <a:t>roku od osam dana od dana zaprimanja </a:t>
            </a:r>
            <a:r>
              <a:rPr lang="pl-PL" dirty="0" smtClean="0"/>
              <a:t>prigovora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3887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3A1C4-4DD4-4179-B74D-BE51D03B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DODATNE INFORMACIJE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6DFF0-3DD6-4A4E-9910-FF6989A1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1612"/>
            <a:ext cx="10126980" cy="12136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sz="3000" dirty="0"/>
              <a:t>Prijavitelji koji će u tijeku roka za podnošenje prijava na Poziv imati potrebu za dodatnim pojašnjenjem dokumentacije, kao i ostalih uvjeta iz Poziva, mogu dostaviti pisani upit na e-mail adresu </a:t>
            </a:r>
            <a:r>
              <a:rPr lang="hr-HR" sz="3000" dirty="0">
                <a:hlinkClick r:id="rId2"/>
              </a:rPr>
              <a:t>kul.poziv@mvep.hr</a:t>
            </a:r>
            <a:endParaRPr lang="hr-HR" sz="3000" dirty="0"/>
          </a:p>
          <a:p>
            <a:pPr marL="0" indent="0" algn="just">
              <a:buNone/>
            </a:pPr>
            <a:endParaRPr lang="hr-H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1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2C3C6BA-AE36-421B-87A4-ECDF1A84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hr-HR" sz="4800" dirty="0"/>
              <a:t>HVALA NA PAŽNJI!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14D1CFF-22CC-4C5E-A498-6D31A0E9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4" y="3704206"/>
            <a:ext cx="3718379" cy="15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hr-HR" sz="3600" dirty="0"/>
              <a:t>CILJ NATJEČAJA</a:t>
            </a:r>
          </a:p>
        </p:txBody>
      </p:sp>
      <p:pic>
        <p:nvPicPr>
          <p:cNvPr id="2050" name="Picture 2" descr="Slikovni rezultat za licitar">
            <a:extLst>
              <a:ext uri="{FF2B5EF4-FFF2-40B4-BE49-F238E27FC236}">
                <a16:creationId xmlns:a16="http://schemas.microsoft.com/office/drawing/2014/main" xmlns="" id="{190C2E3E-D61D-40A2-A26C-1F257CB6E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670" y="2589086"/>
            <a:ext cx="4898627" cy="27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C607803A-4E99-444E-94F7-8785CDDF5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2989BE6A-C309-418E-8ADD-1616A98057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</a:rPr>
              <a:t>J</a:t>
            </a:r>
            <a:r>
              <a:rPr lang="hr-HR" sz="2400" dirty="0" smtClean="0">
                <a:latin typeface="Calibri" panose="020F0502020204030204" pitchFamily="34" charset="0"/>
              </a:rPr>
              <a:t>ačanje prepoznatljivosti </a:t>
            </a:r>
            <a:r>
              <a:rPr lang="hr-HR" sz="2400" dirty="0">
                <a:latin typeface="Calibri" panose="020F0502020204030204" pitchFamily="34" charset="0"/>
              </a:rPr>
              <a:t>Republike Hrvatske </a:t>
            </a:r>
            <a:r>
              <a:rPr lang="hr-HR" sz="2400" dirty="0" smtClean="0">
                <a:latin typeface="Calibri" panose="020F0502020204030204" pitchFamily="34" charset="0"/>
              </a:rPr>
              <a:t>kroz predstavljanje javnosti </a:t>
            </a:r>
            <a:r>
              <a:rPr lang="hr-HR" sz="2400" dirty="0">
                <a:latin typeface="Calibri" panose="020F0502020204030204" pitchFamily="34" charset="0"/>
              </a:rPr>
              <a:t>drugih </a:t>
            </a:r>
            <a:r>
              <a:rPr lang="hr-HR" sz="2400" dirty="0" smtClean="0">
                <a:latin typeface="Calibri" panose="020F0502020204030204" pitchFamily="34" charset="0"/>
              </a:rPr>
              <a:t>država - </a:t>
            </a:r>
            <a:r>
              <a:rPr lang="hr-HR" sz="2400" dirty="0">
                <a:latin typeface="Calibri" panose="020F0502020204030204" pitchFamily="34" charset="0"/>
              </a:rPr>
              <a:t>hrvatske kulturne baštine, glazbe, povijesti, znanosti, tradicije, jezika, književnosti, prirodnih ljepota</a:t>
            </a:r>
            <a:r>
              <a:rPr lang="hr-HR" sz="2400" dirty="0" smtClean="0">
                <a:latin typeface="Calibri" panose="020F0502020204030204" pitchFamily="34" charset="0"/>
              </a:rPr>
              <a:t>..</a:t>
            </a:r>
            <a:endParaRPr lang="hr-HR" sz="2400" dirty="0">
              <a:latin typeface="Calibri" panose="020F0502020204030204" pitchFamily="34" charset="0"/>
            </a:endParaRPr>
          </a:p>
          <a:p>
            <a:endParaRPr lang="hr-HR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9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1A6D9-FCAE-4408-A337-8305454A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7" y="333165"/>
            <a:ext cx="6888480" cy="1325563"/>
          </a:xfrm>
        </p:spPr>
        <p:txBody>
          <a:bodyPr>
            <a:normAutofit/>
          </a:bodyPr>
          <a:lstStyle/>
          <a:p>
            <a:r>
              <a:rPr lang="hr-HR" dirty="0"/>
              <a:t>TKO SE MOŽE PRIJAVITI?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D8DF5B-9F77-4FDE-91D6-A36C2F0B357D}"/>
              </a:ext>
            </a:extLst>
          </p:cNvPr>
          <p:cNvSpPr txBox="1"/>
          <p:nvPr/>
        </p:nvSpPr>
        <p:spPr>
          <a:xfrm>
            <a:off x="451557" y="1854487"/>
            <a:ext cx="113114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/>
              <a:t>Prihvatljivi prijavitelji:</a:t>
            </a:r>
          </a:p>
          <a:p>
            <a:pPr algn="just"/>
            <a:endParaRPr lang="hr-HR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/>
              <a:t>s</a:t>
            </a:r>
            <a:r>
              <a:rPr lang="hr-HR" sz="2400" dirty="0" smtClean="0"/>
              <a:t>amostalni umjetnici i fizičke sobe </a:t>
            </a:r>
            <a:endParaRPr lang="hr-H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javne ustanove</a:t>
            </a:r>
            <a:endParaRPr lang="hr-H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udruge</a:t>
            </a:r>
            <a:endParaRPr lang="hr-H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umjetničke organizacije</a:t>
            </a:r>
          </a:p>
          <a:p>
            <a:pPr algn="just"/>
            <a:endParaRPr lang="hr-HR" sz="2400" dirty="0" smtClean="0"/>
          </a:p>
          <a:p>
            <a:pPr algn="just"/>
            <a:r>
              <a:rPr lang="hr-HR" sz="2400" dirty="0" smtClean="0"/>
              <a:t>Prijavitelj </a:t>
            </a:r>
            <a:r>
              <a:rPr lang="hr-HR" sz="2400" dirty="0"/>
              <a:t>može podnijeti više od jedne prijave </a:t>
            </a:r>
            <a:r>
              <a:rPr lang="hr-HR" sz="2400" dirty="0" smtClean="0"/>
              <a:t>projekta:</a:t>
            </a:r>
          </a:p>
          <a:p>
            <a:pPr algn="just"/>
            <a:endParaRPr lang="hr-H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 smtClean="0"/>
              <a:t>svaka </a:t>
            </a:r>
            <a:r>
              <a:rPr lang="hr-HR" sz="2400" dirty="0"/>
              <a:t>prijava projekta treba biti poslana zasebno te sadržavati kompletnu dokumentaciju propisanu Pozivom </a:t>
            </a:r>
          </a:p>
          <a:p>
            <a:pPr lvl="1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857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B78C9-5B65-4DB0-937E-5B40B3B7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PRIHVATLJIVI PARTNERI U PROJEKTU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9BE679-DB2F-47D8-8678-C7DAC835A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Partner u </a:t>
            </a:r>
            <a:r>
              <a:rPr lang="hr-HR" dirty="0"/>
              <a:t>projektu može biti </a:t>
            </a:r>
            <a:r>
              <a:rPr lang="hr-HR" dirty="0" smtClean="0"/>
              <a:t>javna </a:t>
            </a:r>
            <a:r>
              <a:rPr lang="hr-HR" dirty="0"/>
              <a:t>ustanova, </a:t>
            </a:r>
            <a:r>
              <a:rPr lang="hr-HR" dirty="0" smtClean="0"/>
              <a:t>udruga i </a:t>
            </a:r>
            <a:r>
              <a:rPr lang="hr-HR" dirty="0"/>
              <a:t>umjetnička organizacija koja ispunjava iste propisane </a:t>
            </a:r>
            <a:r>
              <a:rPr lang="hr-HR" dirty="0" smtClean="0"/>
              <a:t>uvjete Poziva kao prijavitelj</a:t>
            </a:r>
            <a:endParaRPr lang="hr-HR" dirty="0"/>
          </a:p>
          <a:p>
            <a:endParaRPr lang="hr-HR" dirty="0"/>
          </a:p>
          <a:p>
            <a:r>
              <a:rPr lang="pl-PL" dirty="0"/>
              <a:t>Provođenje projekta u partnerstvu nije obvezno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115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PRIHVATLJIVE PROJEKTNE AKTIVNOSTI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hr-HR" sz="2400" dirty="0"/>
              <a:t>održavanje glazbeno-scenskog nastupa, </a:t>
            </a:r>
            <a:r>
              <a:rPr lang="hr-HR" sz="2400" dirty="0" smtClean="0"/>
              <a:t>s naglaskom na djela hrvatskih autora</a:t>
            </a:r>
            <a:endParaRPr lang="hr-HR" sz="2400" dirty="0"/>
          </a:p>
          <a:p>
            <a:r>
              <a:rPr lang="hr-HR" sz="2400" dirty="0" smtClean="0"/>
              <a:t>održavanje </a:t>
            </a:r>
            <a:r>
              <a:rPr lang="hr-HR" sz="2400" dirty="0"/>
              <a:t>znanstveno-stručnog predavanja</a:t>
            </a:r>
          </a:p>
          <a:p>
            <a:r>
              <a:rPr lang="hr-HR" sz="2400" dirty="0" smtClean="0"/>
              <a:t>održavanje </a:t>
            </a:r>
            <a:r>
              <a:rPr lang="hr-HR" sz="2400" dirty="0"/>
              <a:t>književnih večeri</a:t>
            </a:r>
          </a:p>
          <a:p>
            <a:r>
              <a:rPr lang="hr-HR" sz="2400" dirty="0" smtClean="0"/>
              <a:t>tematske </a:t>
            </a:r>
            <a:r>
              <a:rPr lang="hr-HR" sz="2400" dirty="0"/>
              <a:t>izložbe o Hrvatskoj </a:t>
            </a:r>
            <a:r>
              <a:rPr lang="hr-HR" sz="2400" dirty="0" smtClean="0"/>
              <a:t>(fotografije </a:t>
            </a:r>
            <a:r>
              <a:rPr lang="hr-HR" sz="2400" dirty="0"/>
              <a:t>o </a:t>
            </a:r>
            <a:r>
              <a:rPr lang="hr-HR" sz="2400" dirty="0" smtClean="0"/>
              <a:t>baštini</a:t>
            </a:r>
            <a:r>
              <a:rPr lang="hr-HR" sz="2400" dirty="0"/>
              <a:t>, prirodnim ljepotama, znamenitostima, prepoznatljivim </a:t>
            </a:r>
            <a:r>
              <a:rPr lang="hr-HR" sz="2400" dirty="0" smtClean="0"/>
              <a:t>obilježjima i sl.) </a:t>
            </a:r>
            <a:endParaRPr lang="hr-HR" sz="2400" dirty="0"/>
          </a:p>
          <a:p>
            <a:r>
              <a:rPr lang="hr-HR" sz="2400" dirty="0"/>
              <a:t>filmska projekcija</a:t>
            </a:r>
          </a:p>
          <a:p>
            <a:r>
              <a:rPr lang="hr-HR" sz="2400" dirty="0"/>
              <a:t>promocija kulturnih vrijednosti i tradicije </a:t>
            </a:r>
            <a:endParaRPr lang="en-GB" sz="2400" dirty="0"/>
          </a:p>
        </p:txBody>
      </p:sp>
      <p:pic>
        <p:nvPicPr>
          <p:cNvPr id="3080" name="Picture 8" descr="Slikovni rezultat za kulturna baÅ¡tina hrvatske">
            <a:extLst>
              <a:ext uri="{FF2B5EF4-FFF2-40B4-BE49-F238E27FC236}">
                <a16:creationId xmlns:a16="http://schemas.microsoft.com/office/drawing/2014/main" xmlns="" id="{01710588-171C-4D04-818D-DCA72D636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859" y="4148943"/>
            <a:ext cx="3395061" cy="191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89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PRIHVATLJIVI TROŠKOVI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sz="2400" dirty="0"/>
              <a:t>T</a:t>
            </a:r>
            <a:r>
              <a:rPr lang="hr-HR" sz="2400" dirty="0" smtClean="0"/>
              <a:t>roškovi </a:t>
            </a:r>
            <a:r>
              <a:rPr lang="hr-HR" sz="2400" dirty="0"/>
              <a:t>nastali provođenjem nekomercijalnih projekata kulturne promidžbe, javne diplomacije i međunarodne prepoznatljivosti </a:t>
            </a:r>
            <a:r>
              <a:rPr lang="hr-HR" sz="2400" dirty="0" smtClean="0"/>
              <a:t>RH kao što su: </a:t>
            </a:r>
            <a:endParaRPr lang="hr-HR" sz="2400" dirty="0"/>
          </a:p>
          <a:p>
            <a:pPr>
              <a:lnSpc>
                <a:spcPct val="100000"/>
              </a:lnSpc>
            </a:pPr>
            <a:r>
              <a:rPr lang="hr-HR" sz="2400" dirty="0" smtClean="0"/>
              <a:t>Naknada </a:t>
            </a:r>
            <a:r>
              <a:rPr lang="hr-HR" sz="2400" dirty="0"/>
              <a:t>izvoditeljima projektnih aktivnosti</a:t>
            </a:r>
          </a:p>
          <a:p>
            <a:pPr>
              <a:lnSpc>
                <a:spcPct val="100000"/>
              </a:lnSpc>
            </a:pPr>
            <a:r>
              <a:rPr lang="hr-HR" sz="2400" dirty="0" smtClean="0"/>
              <a:t>Trošak </a:t>
            </a:r>
            <a:r>
              <a:rPr lang="hr-HR" sz="2400" dirty="0"/>
              <a:t>puta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Trošak smještaja u mjestu odvijanja projekta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Trošak izrade i tiskanja izložbe, programskih knjižica, </a:t>
            </a:r>
            <a:r>
              <a:rPr lang="hr-HR" sz="2400" dirty="0" smtClean="0"/>
              <a:t>kataloga (isključivo </a:t>
            </a:r>
            <a:r>
              <a:rPr lang="hr-HR" sz="2400" dirty="0"/>
              <a:t>namijenjenih potrebama </a:t>
            </a:r>
            <a:r>
              <a:rPr lang="hr-HR" sz="2400" dirty="0" smtClean="0"/>
              <a:t>projekta)</a:t>
            </a:r>
            <a:endParaRPr lang="hr-HR" sz="2400" dirty="0"/>
          </a:p>
          <a:p>
            <a:pPr>
              <a:lnSpc>
                <a:spcPct val="100000"/>
              </a:lnSpc>
            </a:pPr>
            <a:r>
              <a:rPr lang="hr-HR" sz="2400" dirty="0" smtClean="0"/>
              <a:t>Troškovi </a:t>
            </a:r>
            <a:r>
              <a:rPr lang="hr-HR" sz="2400" dirty="0"/>
              <a:t>tehnike (najam opreme i instrumenata)</a:t>
            </a:r>
          </a:p>
          <a:p>
            <a:pPr>
              <a:lnSpc>
                <a:spcPct val="100000"/>
              </a:lnSpc>
            </a:pPr>
            <a:r>
              <a:rPr lang="hr-HR" sz="2400" dirty="0" smtClean="0"/>
              <a:t>Trošak </a:t>
            </a:r>
            <a:r>
              <a:rPr lang="hr-HR" sz="2400" dirty="0"/>
              <a:t>prijevoza </a:t>
            </a:r>
            <a:r>
              <a:rPr lang="hr-HR" sz="2400" dirty="0" smtClean="0"/>
              <a:t>filmova</a:t>
            </a:r>
          </a:p>
          <a:p>
            <a:pPr>
              <a:lnSpc>
                <a:spcPct val="100000"/>
              </a:lnSpc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859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0DC30A-FE5D-424C-B72F-43F4CF5A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9" y="352573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/>
              <a:t>VISINA FINANCIJSKE POTPORE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B18B41-0B5E-4FE8-8DF3-FCEB520A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8" y="1952070"/>
            <a:ext cx="10877972" cy="435133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F</a:t>
            </a:r>
            <a:r>
              <a:rPr lang="hr-HR" dirty="0" smtClean="0"/>
              <a:t>inancijska </a:t>
            </a:r>
            <a:r>
              <a:rPr lang="hr-HR" dirty="0"/>
              <a:t>sredstva u </a:t>
            </a:r>
            <a:r>
              <a:rPr lang="hr-HR" dirty="0" smtClean="0"/>
              <a:t>iznosu </a:t>
            </a:r>
            <a:r>
              <a:rPr lang="hr-HR" dirty="0"/>
              <a:t>od </a:t>
            </a:r>
            <a:r>
              <a:rPr lang="hr-HR" dirty="0" smtClean="0"/>
              <a:t>3.400.000,00 </a:t>
            </a:r>
            <a:r>
              <a:rPr lang="hr-HR" dirty="0"/>
              <a:t>kn </a:t>
            </a:r>
            <a:r>
              <a:rPr lang="hr-HR" dirty="0" smtClean="0"/>
              <a:t>(financijska sredstva mogu biti i veća s  obzirom na raspoloživost sredstava u trenutku </a:t>
            </a:r>
            <a:r>
              <a:rPr lang="hr-HR" dirty="0"/>
              <a:t>objave </a:t>
            </a:r>
            <a:r>
              <a:rPr lang="hr-HR" dirty="0" smtClean="0"/>
              <a:t>Poziva)</a:t>
            </a:r>
          </a:p>
          <a:p>
            <a:pPr algn="just"/>
            <a:endParaRPr lang="hr-HR" dirty="0"/>
          </a:p>
          <a:p>
            <a:pPr algn="just"/>
            <a:r>
              <a:rPr lang="hr-HR" dirty="0"/>
              <a:t>Najmanji iznos financijskih sredstava koji se može prijaviti i dodijeliti po pojedinom projektu je 1.000,00 kn, a najveći </a:t>
            </a:r>
            <a:r>
              <a:rPr lang="hr-HR" dirty="0" smtClean="0"/>
              <a:t>80.000,00 kn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dirty="0"/>
              <a:t> Okvirni broj projekta koji se planira financirati: </a:t>
            </a:r>
            <a:r>
              <a:rPr lang="hr-HR" dirty="0" smtClean="0"/>
              <a:t>80 </a:t>
            </a:r>
            <a:endParaRPr lang="hr-HR" dirty="0"/>
          </a:p>
          <a:p>
            <a:pPr marL="0" indent="0" algn="just">
              <a:buNone/>
            </a:pPr>
            <a:endParaRPr lang="hr-HR" sz="22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33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B4170-74BF-42ED-8001-641FED75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31787"/>
            <a:ext cx="48082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SADRŽAJ 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02FC7-2F32-45AF-8290-BF2A408E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79" y="1817511"/>
            <a:ext cx="10915509" cy="4436533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obrazac </a:t>
            </a:r>
            <a:r>
              <a:rPr lang="hr-HR" dirty="0"/>
              <a:t>Prijavnice s detaljnim opisom projekta </a:t>
            </a:r>
            <a:endParaRPr lang="hr-HR" dirty="0" smtClean="0"/>
          </a:p>
          <a:p>
            <a:pPr algn="just"/>
            <a:r>
              <a:rPr lang="hr-HR" dirty="0" smtClean="0"/>
              <a:t>obrazac </a:t>
            </a:r>
            <a:r>
              <a:rPr lang="hr-HR" dirty="0"/>
              <a:t>Proračuna projekta </a:t>
            </a:r>
            <a:endParaRPr lang="hr-HR" dirty="0" smtClean="0"/>
          </a:p>
          <a:p>
            <a:pPr algn="just"/>
            <a:r>
              <a:rPr lang="hr-HR" dirty="0" smtClean="0"/>
              <a:t>obrazac </a:t>
            </a:r>
            <a:r>
              <a:rPr lang="hr-HR" dirty="0"/>
              <a:t>životopisa izvoditelja projektnih </a:t>
            </a:r>
            <a:r>
              <a:rPr lang="hr-HR" dirty="0" smtClean="0"/>
              <a:t>aktivnosti</a:t>
            </a:r>
          </a:p>
          <a:p>
            <a:pPr algn="just"/>
            <a:r>
              <a:rPr lang="hr-HR" dirty="0"/>
              <a:t>o</a:t>
            </a:r>
            <a:r>
              <a:rPr lang="hr-HR" dirty="0" smtClean="0"/>
              <a:t>brazac Izjave izvoditelja </a:t>
            </a:r>
            <a:r>
              <a:rPr lang="hr-HR" dirty="0"/>
              <a:t>projektnih aktivnosti navedenih u opisu projekta da su upoznati </a:t>
            </a:r>
            <a:r>
              <a:rPr lang="hr-HR" dirty="0" smtClean="0"/>
              <a:t>sa sudjelovanjem </a:t>
            </a:r>
            <a:r>
              <a:rPr lang="hr-HR" dirty="0"/>
              <a:t>u </a:t>
            </a:r>
            <a:r>
              <a:rPr lang="hr-HR" dirty="0" smtClean="0"/>
              <a:t>provedbi projekta</a:t>
            </a:r>
          </a:p>
          <a:p>
            <a:pPr algn="just"/>
            <a:r>
              <a:rPr lang="hr-HR" dirty="0"/>
              <a:t>o</a:t>
            </a:r>
            <a:r>
              <a:rPr lang="hr-HR" dirty="0" smtClean="0"/>
              <a:t>brazac Izjave o financiranim projektima iz drugih proračunskih izvora  </a:t>
            </a:r>
          </a:p>
          <a:p>
            <a:pPr marL="0" indent="0" algn="just">
              <a:buNone/>
            </a:pPr>
            <a:r>
              <a:rPr lang="hr-HR" dirty="0" smtClean="0"/>
              <a:t>Prijave </a:t>
            </a:r>
            <a:r>
              <a:rPr lang="hr-HR" dirty="0"/>
              <a:t>koje nisu napisane i dostavljane na propisanim obrascima te koje su nepotpune ili sadrže bilo kakva odstupanja koja nisu u skladu s Pozivom, neće se razmatrati.</a:t>
            </a:r>
          </a:p>
        </p:txBody>
      </p:sp>
    </p:spTree>
    <p:extLst>
      <p:ext uri="{BB962C8B-B14F-4D97-AF65-F5344CB8AC3E}">
        <p14:creationId xmlns:p14="http://schemas.microsoft.com/office/powerpoint/2010/main" val="59021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D2147-08A8-43BF-A0EB-6A444E37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825"/>
            <a:ext cx="8884920" cy="1325563"/>
          </a:xfrm>
        </p:spPr>
        <p:txBody>
          <a:bodyPr>
            <a:normAutofit/>
          </a:bodyPr>
          <a:lstStyle/>
          <a:p>
            <a:r>
              <a:rPr lang="hr-HR" dirty="0" smtClean="0"/>
              <a:t>PROVJERA </a:t>
            </a:r>
            <a:r>
              <a:rPr lang="hr-HR" dirty="0"/>
              <a:t>I NAČIN OCJENJIVANJA 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445DCA-4BA8-476B-A5C2-34C57715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77" y="1924334"/>
            <a:ext cx="11640024" cy="4182955"/>
          </a:xfrm>
        </p:spPr>
        <p:txBody>
          <a:bodyPr>
            <a:no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ovjerenstvo </a:t>
            </a:r>
            <a:r>
              <a:rPr lang="hr-HR" sz="2400" dirty="0"/>
              <a:t>za otvaranje prijava provodi postupak zaprimanja prijava i provjeru ispunjavanja propisanih </a:t>
            </a:r>
            <a:r>
              <a:rPr lang="hr-HR" sz="2400" dirty="0" smtClean="0"/>
              <a:t>(administrativnih) </a:t>
            </a:r>
            <a:r>
              <a:rPr lang="hr-HR" sz="2400" dirty="0"/>
              <a:t>uvjeta prijavljenih </a:t>
            </a:r>
            <a:r>
              <a:rPr lang="hr-HR" sz="2400" dirty="0" smtClean="0"/>
              <a:t>projekata</a:t>
            </a:r>
            <a:endParaRPr lang="hr-HR" sz="2400" dirty="0"/>
          </a:p>
          <a:p>
            <a:r>
              <a:rPr lang="hr-HR" sz="2400" dirty="0"/>
              <a:t>Prijavljene projekte ocjenjuje P</a:t>
            </a:r>
            <a:r>
              <a:rPr lang="hr-HR" sz="2400" dirty="0" smtClean="0"/>
              <a:t>ovjerenstvo </a:t>
            </a:r>
            <a:r>
              <a:rPr lang="hr-HR" sz="2400" dirty="0"/>
              <a:t>za ocjenjivanje projekata kulturne promidžbe, javne diplomacije i međunarodne prepoznatljivosti Republike </a:t>
            </a:r>
            <a:r>
              <a:rPr lang="hr-HR" sz="2400" dirty="0" smtClean="0"/>
              <a:t>Hrvatske</a:t>
            </a:r>
          </a:p>
          <a:p>
            <a:pPr marL="0" indent="0">
              <a:buNone/>
            </a:pPr>
            <a:r>
              <a:rPr lang="hr-HR" sz="2400" dirty="0" smtClean="0"/>
              <a:t>Elementi </a:t>
            </a:r>
            <a:r>
              <a:rPr lang="hr-HR" sz="2400" dirty="0"/>
              <a:t>ocjenjivanja:</a:t>
            </a:r>
          </a:p>
          <a:p>
            <a:r>
              <a:rPr lang="hr-HR" sz="2400" dirty="0" smtClean="0"/>
              <a:t>Operativni kapaciteti prijavitelja - izvoditelja projektnih aktivnosti i dosadašnje iskustvo</a:t>
            </a:r>
          </a:p>
          <a:p>
            <a:r>
              <a:rPr lang="hr-HR" sz="2400" dirty="0" smtClean="0"/>
              <a:t>Kvaliteta i relevantnost projekta</a:t>
            </a:r>
          </a:p>
          <a:p>
            <a:r>
              <a:rPr lang="hr-HR" sz="2400" dirty="0" smtClean="0"/>
              <a:t>Proračun</a:t>
            </a:r>
          </a:p>
          <a:p>
            <a:r>
              <a:rPr lang="hr-HR" sz="2400" dirty="0" smtClean="0"/>
              <a:t>Prednosti u financiranju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3065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587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REPUBLIKA HRVATSKA MINISTARSTVO VANJSKIH I EUROPSKIH POSLOVA  JAVNI POZIV  za predlaganje projekata kulturne promidžbe, javne diplomacije i međunarodne prepoznatljivosti Republike Hrvatske  - u organizaciji Ministarstva vanjskih i europskih poslova i diplomatsko - konzularnih predstavništava Republike Hrvatske u svijetu</vt:lpstr>
      <vt:lpstr>CILJ NATJEČAJA</vt:lpstr>
      <vt:lpstr>TKO SE MOŽE PRIJAVITI?</vt:lpstr>
      <vt:lpstr>PRIHVATLJIVI PARTNERI U PROJEKTU</vt:lpstr>
      <vt:lpstr>PRIHVATLJIVE PROJEKTNE AKTIVNOSTI</vt:lpstr>
      <vt:lpstr>PRIHVATLJIVI TROŠKOVI</vt:lpstr>
      <vt:lpstr>VISINA FINANCIJSKE POTPORE</vt:lpstr>
      <vt:lpstr>SADRŽAJ PRIJAVE</vt:lpstr>
      <vt:lpstr>PROVJERA I NAČIN OCJENJIVANJA PRIJAVE</vt:lpstr>
      <vt:lpstr>ROK I NAČIN OBJAVE PRIHVAĆENIH PROJEKATA</vt:lpstr>
      <vt:lpstr>UGOVARANJE</vt:lpstr>
      <vt:lpstr>PRAVO PRIGOVORA</vt:lpstr>
      <vt:lpstr>DODATNE INFORMACIJE 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NATJEČAJ  za prijavu programa/projekata udruga - društava prijateljstva u svrhu ostvarenja financijske potpore u 2018. godini</dc:title>
  <dc:creator>Marko</dc:creator>
  <cp:lastModifiedBy>*</cp:lastModifiedBy>
  <cp:revision>81</cp:revision>
  <cp:lastPrinted>2019-02-06T12:22:26Z</cp:lastPrinted>
  <dcterms:created xsi:type="dcterms:W3CDTF">2018-02-15T18:23:56Z</dcterms:created>
  <dcterms:modified xsi:type="dcterms:W3CDTF">2019-02-22T08:20:11Z</dcterms:modified>
</cp:coreProperties>
</file>